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62" r:id="rId3"/>
    <p:sldId id="258" r:id="rId4"/>
    <p:sldId id="291" r:id="rId5"/>
    <p:sldId id="264" r:id="rId6"/>
    <p:sldId id="285" r:id="rId7"/>
    <p:sldId id="265" r:id="rId8"/>
    <p:sldId id="266" r:id="rId9"/>
    <p:sldId id="283" r:id="rId10"/>
    <p:sldId id="268" r:id="rId11"/>
    <p:sldId id="292" r:id="rId12"/>
    <p:sldId id="284" r:id="rId13"/>
    <p:sldId id="269" r:id="rId14"/>
    <p:sldId id="270" r:id="rId15"/>
    <p:sldId id="282" r:id="rId16"/>
    <p:sldId id="271" r:id="rId17"/>
    <p:sldId id="272" r:id="rId18"/>
    <p:sldId id="286" r:id="rId19"/>
    <p:sldId id="274" r:id="rId20"/>
    <p:sldId id="293" r:id="rId21"/>
    <p:sldId id="278" r:id="rId22"/>
    <p:sldId id="287" r:id="rId23"/>
    <p:sldId id="275" r:id="rId24"/>
    <p:sldId id="276" r:id="rId25"/>
    <p:sldId id="288" r:id="rId26"/>
    <p:sldId id="260" r:id="rId27"/>
    <p:sldId id="29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B8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72179-0E1B-4395-94E0-F7F03EB137FB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130A-A218-4377-B9BB-E18A60EEC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8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8E2D3-5E1B-40BE-9F6D-E043B82CDE0D}" type="slidenum">
              <a:rPr lang="ru-RU" smtClean="0"/>
              <a:pPr eaLnBrk="1" hangingPunct="1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cs2.a5.ru/media/d0/ba/0f/650_d0ba0f075874bee4b10ccb28fbd2cfa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176464" cy="443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484784"/>
            <a:ext cx="41720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789040"/>
            <a:ext cx="35959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DE3-D07A-4662-AC84-A81E0EF901F6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2532-C347-42B0-858C-AE17B6B0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5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DE3-D07A-4662-AC84-A81E0EF901F6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2532-C347-42B0-858C-AE17B6B0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9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DE3-D07A-4662-AC84-A81E0EF901F6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2532-C347-42B0-858C-AE17B6B0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3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6"/>
          <a:stretch>
            <a:fillRect/>
          </a:stretch>
        </p:blipFill>
        <p:spPr bwMode="auto">
          <a:xfrm>
            <a:off x="4443421" y="0"/>
            <a:ext cx="47325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411989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852936"/>
            <a:ext cx="4040188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DE3-D07A-4662-AC84-A81E0EF901F6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2532-C347-42B0-858C-AE17B6B0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DE3-D07A-4662-AC84-A81E0EF901F6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2532-C347-42B0-858C-AE17B6B0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3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DE3-D07A-4662-AC84-A81E0EF901F6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2532-C347-42B0-858C-AE17B6B0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7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6"/>
          <a:stretch>
            <a:fillRect/>
          </a:stretch>
        </p:blipFill>
        <p:spPr bwMode="auto">
          <a:xfrm>
            <a:off x="5991409" y="34280"/>
            <a:ext cx="3131840" cy="453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DE3-D07A-4662-AC84-A81E0EF901F6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2532-C347-42B0-858C-AE17B6B0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cs2.a5.ru/media/d0/ba/0f/650_d0ba0f075874bee4b10ccb28fbd2cfa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77787"/>
            <a:ext cx="1464096" cy="15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8FDE3-D07A-4662-AC84-A81E0EF901F6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2532-C347-42B0-858C-AE17B6B0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0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anews.ru/news/news_16042012_19.s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emoblast.ru/region/sem-chudes-kuzbassa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908720"/>
            <a:ext cx="4318248" cy="194421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7 чудес 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Кузбасса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36096" y="5085184"/>
            <a:ext cx="3380184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 dirty="0"/>
              <a:t>Выполнила: Ларионова И.Ю. – </a:t>
            </a:r>
            <a:r>
              <a:rPr lang="ru-RU" dirty="0"/>
              <a:t>учитель изобразительного искусства МБОУ «ООШ №8</a:t>
            </a:r>
            <a:r>
              <a:rPr lang="ru-RU" dirty="0" smtClean="0"/>
              <a:t>»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/>
              <a:t>Анжеро-Судженск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/>
              <a:t>2012 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24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01" y="62941"/>
            <a:ext cx="5844837" cy="4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kemoblast.ru/uploads/2012/03/Kuznetskaya-krepos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" y="2861312"/>
            <a:ext cx="5349931" cy="40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ratanews.ru/i/editor_upload/images/kuzneckaya_krepos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kemoblast.ru/uploads/2012/03/Kuznetskaya-krepos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56713"/>
            <a:ext cx="6444208" cy="48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2952328" cy="1080120"/>
          </a:xfrm>
        </p:spPr>
        <p:txBody>
          <a:bodyPr>
            <a:noAutofit/>
          </a:bodyPr>
          <a:lstStyle/>
          <a:p>
            <a:r>
              <a:rPr lang="ru-RU" sz="2400" dirty="0"/>
              <a:t>4. </a:t>
            </a:r>
            <a:r>
              <a:rPr lang="ru-RU" sz="2400" b="1" dirty="0" err="1"/>
              <a:t>Азасская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пещера </a:t>
            </a:r>
            <a:r>
              <a:rPr lang="ru-RU" sz="2200" dirty="0"/>
              <a:t>(</a:t>
            </a:r>
            <a:r>
              <a:rPr lang="ru-RU" sz="2200" dirty="0" err="1"/>
              <a:t>Таштагольский</a:t>
            </a:r>
            <a:r>
              <a:rPr lang="ru-RU" sz="2200" dirty="0"/>
              <a:t> район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040188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Памятник </a:t>
            </a:r>
            <a:r>
              <a:rPr lang="ru-RU" dirty="0"/>
              <a:t>природы </a:t>
            </a:r>
            <a:r>
              <a:rPr lang="ru-RU" dirty="0" err="1"/>
              <a:t>Азасская</a:t>
            </a:r>
            <a:r>
              <a:rPr lang="ru-RU" dirty="0"/>
              <a:t> пещера расположен в </a:t>
            </a:r>
            <a:r>
              <a:rPr lang="ru-RU" dirty="0" err="1"/>
              <a:t>Таштагольском</a:t>
            </a:r>
            <a:r>
              <a:rPr lang="ru-RU" dirty="0"/>
              <a:t> районе в 18 км от п. </a:t>
            </a:r>
            <a:r>
              <a:rPr lang="ru-RU" dirty="0" err="1"/>
              <a:t>Усть-Кабырза</a:t>
            </a:r>
            <a:r>
              <a:rPr lang="ru-RU" dirty="0"/>
              <a:t> в истоках р. </a:t>
            </a:r>
            <a:r>
              <a:rPr lang="ru-RU" dirty="0" err="1"/>
              <a:t>Азас</a:t>
            </a:r>
            <a:r>
              <a:rPr lang="ru-RU" dirty="0" smtClean="0"/>
              <a:t>.    Общая </a:t>
            </a:r>
            <a:r>
              <a:rPr lang="ru-RU" dirty="0"/>
              <a:t>протяженность пещеры составляет 7 км. По преданиям, это место обитания снежного человека Йети, ставшего брендом Кемеровской области. Легенда о существовании Йети в лесах Горной </a:t>
            </a:r>
            <a:r>
              <a:rPr lang="ru-RU" dirty="0" err="1"/>
              <a:t>Шории</a:t>
            </a:r>
            <a:r>
              <a:rPr lang="ru-RU" dirty="0"/>
              <a:t> уже вызвала всплеск туристической активности. </a:t>
            </a:r>
          </a:p>
        </p:txBody>
      </p:sp>
      <p:pic>
        <p:nvPicPr>
          <p:cNvPr id="4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30" y="5445224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ratanews.ru/i/editor_upload/images/azasskaya_pesh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6613"/>
            <a:ext cx="8892480" cy="494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emoblast.ru/uploads/2012/03/Azasskaya-peshher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4" y="116632"/>
            <a:ext cx="48608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emoblast.ru/uploads/2012/03/Azasskaya-peshher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25662"/>
            <a:ext cx="5990365" cy="40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3168352" cy="1143000"/>
          </a:xfrm>
        </p:spPr>
        <p:txBody>
          <a:bodyPr>
            <a:noAutofit/>
          </a:bodyPr>
          <a:lstStyle/>
          <a:p>
            <a:r>
              <a:rPr lang="ru-RU" sz="2400" dirty="0"/>
              <a:t>5. Скульптура «</a:t>
            </a:r>
            <a:r>
              <a:rPr lang="ru-RU" sz="2400" b="1" dirty="0"/>
              <a:t>Золотая </a:t>
            </a:r>
            <a:r>
              <a:rPr lang="ru-RU" sz="2400" b="1" dirty="0" err="1"/>
              <a:t>Шория</a:t>
            </a:r>
            <a:r>
              <a:rPr lang="ru-RU" sz="2400" dirty="0"/>
              <a:t>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г. Таштагол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1484784"/>
            <a:ext cx="4320480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Скульптура </a:t>
            </a:r>
            <a:r>
              <a:rPr lang="ru-RU" sz="2000" dirty="0"/>
              <a:t>«Золотая </a:t>
            </a:r>
            <a:r>
              <a:rPr lang="ru-RU" sz="2000" dirty="0" err="1"/>
              <a:t>Шория</a:t>
            </a:r>
            <a:r>
              <a:rPr lang="ru-RU" sz="2000" dirty="0"/>
              <a:t>» бурятского архитектора Даши </a:t>
            </a:r>
            <a:r>
              <a:rPr lang="ru-RU" sz="2000" dirty="0" err="1"/>
              <a:t>Намдакова</a:t>
            </a:r>
            <a:r>
              <a:rPr lang="ru-RU" sz="2000" dirty="0"/>
              <a:t>, изготовленная из чернёной бронзы и установленная в парке боевой славы г. Таштагола. </a:t>
            </a:r>
            <a:r>
              <a:rPr lang="ru-RU" sz="2000" dirty="0" smtClean="0"/>
              <a:t> В </a:t>
            </a:r>
            <a:r>
              <a:rPr lang="ru-RU" sz="2000" dirty="0"/>
              <a:t>облике юной </a:t>
            </a:r>
            <a:r>
              <a:rPr lang="ru-RU" sz="2000" dirty="0" err="1"/>
              <a:t>шорской</a:t>
            </a:r>
            <a:r>
              <a:rPr lang="ru-RU" sz="2000" dirty="0"/>
              <a:t> красавицы, сидящей на спине могучего лося, заложены черты хозяйки горы </a:t>
            </a:r>
            <a:r>
              <a:rPr lang="ru-RU" sz="2000" dirty="0" err="1"/>
              <a:t>Буланже</a:t>
            </a:r>
            <a:r>
              <a:rPr lang="ru-RU" sz="2000" dirty="0"/>
              <a:t> (лосиный перевал). Могучие рога лося окольцовывают в виде защитного доспеха восседающую хозяйку горы. Скульптура «Золотая </a:t>
            </a:r>
            <a:r>
              <a:rPr lang="ru-RU" sz="2000" dirty="0" err="1"/>
              <a:t>Шория</a:t>
            </a:r>
            <a:r>
              <a:rPr lang="ru-RU" sz="2000" dirty="0"/>
              <a:t>» символизирует преемственность поколений, добросердечные отношения, это настоящее украшением города Таштагола – столицы Горной </a:t>
            </a:r>
            <a:r>
              <a:rPr lang="ru-RU" sz="2000" dirty="0" err="1"/>
              <a:t>Шории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58" y="5517232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ratanews.ru/i/editor_upload/images/_zolotaya_shoriya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7344816" cy="55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emoblast.ru/uploads/2012/03/Zolotaya-SHori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838" y="149915"/>
            <a:ext cx="4946878" cy="37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emoblast.ru/uploads/2012/03/Zolotaya-SHoriy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52" y="2564904"/>
            <a:ext cx="4981501" cy="42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15355"/>
            <a:ext cx="2880320" cy="576064"/>
          </a:xfrm>
        </p:spPr>
        <p:txBody>
          <a:bodyPr>
            <a:normAutofit/>
          </a:bodyPr>
          <a:lstStyle/>
          <a:p>
            <a:r>
              <a:rPr lang="ru-RU" sz="2400" dirty="0"/>
              <a:t>6. Город </a:t>
            </a:r>
            <a:r>
              <a:rPr lang="ru-RU" sz="2400" b="1" dirty="0" smtClean="0"/>
              <a:t>Мариинск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040188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Мариинск </a:t>
            </a:r>
            <a:r>
              <a:rPr lang="ru-RU" dirty="0"/>
              <a:t>– город-музей под открытым небом, представляет собой уникальный образец уездного сибирского города конца XIX – начала XX века. Город обладает богатым историческим и культурным наследием, основу которого составляет историко-архитектурный комплекс исторического центра города. В городе насчитывается 74 памятника архитектуры. </a:t>
            </a:r>
          </a:p>
        </p:txBody>
      </p:sp>
      <p:pic>
        <p:nvPicPr>
          <p:cNvPr id="4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23" y="836712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emoblast.ru/uploads/2012/03/Mariinsk-muzej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96"/>
            <a:ext cx="5578209" cy="37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emoblast.ru/uploads/2012/03/Mariinsk-muzej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12285"/>
          <a:stretch/>
        </p:blipFill>
        <p:spPr bwMode="auto">
          <a:xfrm>
            <a:off x="3563888" y="2921170"/>
            <a:ext cx="5406472" cy="37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5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682F"/>
                </a:solidFill>
              </a:rPr>
              <a:t>1 декабря 2011 года </a:t>
            </a:r>
            <a:r>
              <a:rPr lang="ru-RU" dirty="0" smtClean="0">
                <a:solidFill>
                  <a:srgbClr val="00682F"/>
                </a:solidFill>
              </a:rPr>
              <a:t>стартовал областной конкурс «</a:t>
            </a:r>
            <a:r>
              <a:rPr lang="ru-RU" b="1" dirty="0" smtClean="0">
                <a:solidFill>
                  <a:srgbClr val="00682F"/>
                </a:solidFill>
              </a:rPr>
              <a:t>Семь чудес Кузбасса</a:t>
            </a:r>
            <a:r>
              <a:rPr lang="ru-RU" dirty="0" smtClean="0">
                <a:solidFill>
                  <a:srgbClr val="00682F"/>
                </a:solidFill>
              </a:rPr>
              <a:t>» приуроченный к 70-летнему юбилею Кемеровской области.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682F"/>
                </a:solidFill>
              </a:rPr>
              <a:t>Его цель — определить наиболее значимые природные, исторические, архитектурные и культурные объекты, расположенные на территории региона.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682F"/>
                </a:solidFill>
              </a:rPr>
              <a:t>Было представлено 85 заявок из всех территорий области: скульптуры, музеи, природные памятники, больницы, разрезы и заводы… Конкурсная комиссия выбрала из них 28 – те, которые претендовали на звание «Чудо Кузбасса».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682F"/>
                </a:solidFill>
              </a:rPr>
              <a:t>С помощью интернет-голосования жители выбрали семь чудес Кузбасса.</a:t>
            </a:r>
            <a:endParaRPr lang="ru-RU" dirty="0">
              <a:solidFill>
                <a:srgbClr val="006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mples.ru/private/f000374/374_005305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13" y="0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iinsk-trade.ru/photo/800-50-1/1080_110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838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12" y="3264809"/>
            <a:ext cx="8517632" cy="3566013"/>
          </a:xfrm>
        </p:spPr>
        <p:txBody>
          <a:bodyPr>
            <a:noAutofit/>
          </a:bodyPr>
          <a:lstStyle/>
          <a:p>
            <a:pPr marL="0" indent="365125">
              <a:buNone/>
            </a:pPr>
            <a:r>
              <a:rPr lang="ru-RU" sz="2000" dirty="0" smtClean="0"/>
              <a:t>Около </a:t>
            </a:r>
            <a:r>
              <a:rPr lang="ru-RU" sz="2000" dirty="0"/>
              <a:t>перевоза через реку Кию, где должен был высадиться цесаревич, выстроили специальную деревянную  арку и помост, которые украсили цветами и зеленью. После революции арку, скорее всего, сожгли, так что </a:t>
            </a:r>
            <a:r>
              <a:rPr lang="ru-RU" sz="2000" dirty="0" smtClean="0"/>
              <a:t>до </a:t>
            </a:r>
            <a:r>
              <a:rPr lang="ru-RU" sz="2000" dirty="0"/>
              <a:t>наших дней она не сохранилась.</a:t>
            </a:r>
          </a:p>
          <a:p>
            <a:pPr marL="0" indent="365125">
              <a:buNone/>
            </a:pPr>
            <a:r>
              <a:rPr lang="ru-RU" sz="2000" dirty="0"/>
              <a:t>Помня о том, как </a:t>
            </a:r>
            <a:r>
              <a:rPr lang="ru-RU" sz="2000" dirty="0" err="1"/>
              <a:t>мариинцы</a:t>
            </a:r>
            <a:r>
              <a:rPr lang="ru-RU" sz="2000" dirty="0"/>
              <a:t> гордились ей, к 155-летнею юбилею города было решено восстановить арку. Точная копия царской арки будет установлена на своем историческом месте. Открытие арки состоится накануне Дня города. В это день здесь пройдет театрализованное представление, в точности воспроизводящее встречу цесаревича. Оно начнется в 21 час 15 минут, именно в это время, как свидетельствуют архивные документы, Николай </a:t>
            </a:r>
            <a:r>
              <a:rPr lang="en-US" sz="2000" dirty="0" smtClean="0"/>
              <a:t>II  </a:t>
            </a:r>
            <a:r>
              <a:rPr lang="ru-RU" sz="2000" dirty="0" smtClean="0"/>
              <a:t>прибыл </a:t>
            </a:r>
            <a:r>
              <a:rPr lang="ru-RU" sz="2000" dirty="0"/>
              <a:t>в Мариинск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/>
          <a:stretch/>
        </p:blipFill>
        <p:spPr bwMode="auto">
          <a:xfrm>
            <a:off x="4590028" y="9521"/>
            <a:ext cx="4553972" cy="325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49760" y="384490"/>
            <a:ext cx="3114372" cy="2880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ctr">
              <a:buFont typeface="Arial" pitchFamily="34" charset="0"/>
              <a:buNone/>
            </a:pPr>
            <a:r>
              <a:rPr lang="ru-RU" sz="2000" dirty="0" smtClean="0"/>
              <a:t>В 1893г. в Мариинске останавливался цесаревич Николай. Будущий император возвращался из кругосветного путешествия, и остановился в Мариинске на ночлег, проведя в городе около 10 часов.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82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3240359" cy="1512168"/>
          </a:xfrm>
        </p:spPr>
        <p:txBody>
          <a:bodyPr>
            <a:noAutofit/>
          </a:bodyPr>
          <a:lstStyle/>
          <a:p>
            <a:r>
              <a:rPr lang="ru-RU" sz="2400" dirty="0"/>
              <a:t>7. Монумент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b="1" dirty="0"/>
              <a:t>Память шахтерам Кузбасса</a:t>
            </a:r>
            <a:r>
              <a:rPr lang="ru-RU" sz="2400" dirty="0"/>
              <a:t>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г. Кемерово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916832"/>
            <a:ext cx="4040188" cy="4941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Монумент </a:t>
            </a:r>
            <a:r>
              <a:rPr lang="ru-RU" dirty="0"/>
              <a:t>является символом героического шахтерского труда и посвящен памяти погибших горняков Кузбасса. Бронзовая скульптура Эрнста Неизвестного установлена в г. Кемерово на правом берегу реки Томи. Памятник представляет собой фигуру шахтера на трехметровом постаменте из черного гранита, держащего в руках пылающий уголек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61" y="1916832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lentaregion.ru/wp-content/uploads/2011/08/2007_08_10_0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" y="1933580"/>
            <a:ext cx="5139915" cy="38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emoblast.ru/uploads/2012/03/Pamyat-shahteram-Kuzbass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43" y="188640"/>
            <a:ext cx="501035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emoblast.ru/uploads/2012/03/Pamyat-shahteram-Kuzbass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2863"/>
            <a:ext cx="4824536" cy="6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ratanews.ru/i/editor_upload/images/pamyat_shahteram_kuzbas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4918"/>
            <a:ext cx="3096344" cy="48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623468"/>
            <a:ext cx="4040188" cy="48298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По итогам конкурса разрабатываются туристические маршруты Кемеровской области, уже издан альбом «</a:t>
            </a:r>
            <a:r>
              <a:rPr lang="ru-RU" b="1" i="1" dirty="0"/>
              <a:t>Семь чудес Кузбасса</a:t>
            </a:r>
            <a:r>
              <a:rPr lang="ru-RU" dirty="0"/>
              <a:t>».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Изображения </a:t>
            </a:r>
            <a:r>
              <a:rPr lang="ru-RU" dirty="0"/>
              <a:t>объектов, ставших победителями областного конкурса, используются в оформлении городов и сел области, в рекламной и сувенирной продукции. </a:t>
            </a:r>
          </a:p>
        </p:txBody>
      </p:sp>
      <p:pic>
        <p:nvPicPr>
          <p:cNvPr id="4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3096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15742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30" y="5445224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35" y="5470529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23" y="836712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46" y="1953617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20029713">
            <a:off x="118727" y="1567985"/>
            <a:ext cx="60499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СПАСИБО   </a:t>
            </a:r>
            <a:b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</a:t>
            </a:r>
            <a:b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189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2143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723628" y="599281"/>
            <a:ext cx="681052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В презентации использованы материалы:</a:t>
            </a: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292100" y="2214563"/>
            <a:ext cx="864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9222" name="Прямоугольник 3"/>
          <p:cNvSpPr>
            <a:spLocks noChangeArrowheads="1"/>
          </p:cNvSpPr>
          <p:nvPr/>
        </p:nvSpPr>
        <p:spPr bwMode="auto">
          <a:xfrm>
            <a:off x="468312" y="2214563"/>
            <a:ext cx="82756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hlinkClick r:id="rId3"/>
              </a:rPr>
              <a:t>http://www.ratanews.ru/news/news_16042012_19.stm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Font typeface="Wingdings" pitchFamily="2" charset="2"/>
              <a:buChar char="ü"/>
            </a:pPr>
            <a:endParaRPr lang="ru-RU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hlinkClick r:id="rId4"/>
              </a:rPr>
              <a:t>http://kemoblast.ru/region/sem-chudes-kuzbassa.html#!prettyPhoto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649288" y="5949280"/>
            <a:ext cx="7929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B050"/>
                </a:solidFill>
              </a:rPr>
              <a:t>Авторские права защищены законом РФ "Об авторских правах и о смежных правах"</a:t>
            </a:r>
            <a:br>
              <a:rPr lang="ru-RU" sz="1400" b="1" dirty="0">
                <a:solidFill>
                  <a:srgbClr val="00B050"/>
                </a:solidFill>
              </a:rPr>
            </a:br>
            <a:r>
              <a:rPr lang="ru-RU" sz="1400" b="1" dirty="0">
                <a:solidFill>
                  <a:srgbClr val="00B050"/>
                </a:solidFill>
              </a:rPr>
              <a:t>   Перепечатка и переиздание в любом виде разрешены только с согласия автора</a:t>
            </a:r>
          </a:p>
          <a:p>
            <a:pPr eaLnBrk="1" hangingPunct="1"/>
            <a:endParaRPr lang="ru-RU" sz="1400" b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81236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82F"/>
                </a:solidFill>
              </a:rPr>
              <a:t>Список претендентов на звание «Чудо Кузбасса</a:t>
            </a:r>
            <a:r>
              <a:rPr lang="ru-RU" sz="2800" b="1" dirty="0" smtClean="0">
                <a:solidFill>
                  <a:srgbClr val="00682F"/>
                </a:solidFill>
              </a:rPr>
              <a:t>»</a:t>
            </a:r>
            <a:endParaRPr lang="ru-RU" sz="2800" dirty="0">
              <a:solidFill>
                <a:srgbClr val="00682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48880"/>
            <a:ext cx="4398640" cy="5684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1. </a:t>
            </a:r>
            <a:r>
              <a:rPr lang="ru-RU" sz="1600" b="1" dirty="0" smtClean="0"/>
              <a:t>Томская </a:t>
            </a:r>
            <a:r>
              <a:rPr lang="ru-RU" sz="1600" b="1" dirty="0" err="1" smtClean="0"/>
              <a:t>Писаница</a:t>
            </a:r>
            <a:r>
              <a:rPr lang="ru-RU" sz="1600" b="1" dirty="0" smtClean="0"/>
              <a:t> </a:t>
            </a:r>
            <a:r>
              <a:rPr lang="ru-RU" sz="1600" dirty="0" smtClean="0"/>
              <a:t>– памятник наскального искусства </a:t>
            </a:r>
            <a:r>
              <a:rPr lang="ru-RU" sz="1600" dirty="0" err="1" smtClean="0"/>
              <a:t>Притомья</a:t>
            </a:r>
            <a:r>
              <a:rPr lang="ru-RU" sz="1600" dirty="0" smtClean="0"/>
              <a:t>; </a:t>
            </a:r>
            <a:br>
              <a:rPr lang="ru-RU" sz="1600" dirty="0" smtClean="0"/>
            </a:br>
            <a:r>
              <a:rPr lang="ru-RU" sz="1600" dirty="0" smtClean="0"/>
              <a:t>2. </a:t>
            </a:r>
            <a:r>
              <a:rPr lang="ru-RU" sz="1600" b="1" dirty="0" smtClean="0"/>
              <a:t>Мариинск</a:t>
            </a:r>
            <a:r>
              <a:rPr lang="ru-RU" sz="1600" dirty="0" smtClean="0"/>
              <a:t> – город-музей под открытым небом;</a:t>
            </a:r>
            <a:br>
              <a:rPr lang="ru-RU" sz="1600" dirty="0" smtClean="0"/>
            </a:br>
            <a:r>
              <a:rPr lang="ru-RU" sz="1600" dirty="0" smtClean="0"/>
              <a:t>3. </a:t>
            </a:r>
            <a:r>
              <a:rPr lang="ru-RU" sz="1600" b="1" dirty="0" smtClean="0"/>
              <a:t>Красная</a:t>
            </a:r>
            <a:r>
              <a:rPr lang="ru-RU" sz="1600" dirty="0" smtClean="0"/>
              <a:t> </a:t>
            </a:r>
            <a:r>
              <a:rPr lang="ru-RU" sz="1600" b="1" dirty="0" smtClean="0"/>
              <a:t>Горка</a:t>
            </a:r>
            <a:r>
              <a:rPr lang="ru-RU" sz="1600" dirty="0" smtClean="0"/>
              <a:t> – достопримечательное место г. Кемерово; </a:t>
            </a:r>
            <a:br>
              <a:rPr lang="ru-RU" sz="1600" dirty="0" smtClean="0"/>
            </a:br>
            <a:r>
              <a:rPr lang="ru-RU" sz="1600" dirty="0" smtClean="0"/>
              <a:t>4. </a:t>
            </a:r>
            <a:r>
              <a:rPr lang="ru-RU" sz="1600" b="1" dirty="0"/>
              <a:t>М</a:t>
            </a:r>
            <a:r>
              <a:rPr lang="ru-RU" sz="1600" b="1" dirty="0" smtClean="0"/>
              <a:t>онумент</a:t>
            </a:r>
            <a:r>
              <a:rPr lang="ru-RU" sz="1600" dirty="0" smtClean="0"/>
              <a:t> </a:t>
            </a:r>
            <a:r>
              <a:rPr lang="ru-RU" sz="1600" dirty="0" smtClean="0"/>
              <a:t>«</a:t>
            </a:r>
            <a:r>
              <a:rPr lang="ru-RU" sz="1600" b="1" dirty="0" smtClean="0"/>
              <a:t>Память шахтерам Кузбасса</a:t>
            </a:r>
            <a:r>
              <a:rPr lang="ru-RU" sz="1600" dirty="0" smtClean="0"/>
              <a:t>», г. Кемерово; </a:t>
            </a:r>
            <a:br>
              <a:rPr lang="ru-RU" sz="1600" dirty="0" smtClean="0"/>
            </a:br>
            <a:r>
              <a:rPr lang="ru-RU" sz="1600" dirty="0" smtClean="0"/>
              <a:t>5. </a:t>
            </a:r>
            <a:r>
              <a:rPr lang="ru-RU" sz="1600" b="1" dirty="0" smtClean="0"/>
              <a:t>Кузнецкая</a:t>
            </a:r>
            <a:r>
              <a:rPr lang="ru-RU" sz="1600" dirty="0" smtClean="0"/>
              <a:t> </a:t>
            </a:r>
            <a:r>
              <a:rPr lang="ru-RU" sz="1600" b="1" dirty="0" smtClean="0"/>
              <a:t>крепость</a:t>
            </a:r>
            <a:r>
              <a:rPr lang="ru-RU" sz="1600" dirty="0" smtClean="0"/>
              <a:t> – г. Новокузнецк; </a:t>
            </a:r>
            <a:br>
              <a:rPr lang="ru-RU" sz="1600" dirty="0" smtClean="0"/>
            </a:br>
            <a:r>
              <a:rPr lang="ru-RU" sz="1600" dirty="0" smtClean="0"/>
              <a:t>6. </a:t>
            </a:r>
            <a:r>
              <a:rPr lang="ru-RU" sz="1600" b="1" dirty="0" smtClean="0"/>
              <a:t>Танк «Т-34</a:t>
            </a:r>
            <a:r>
              <a:rPr lang="ru-RU" sz="1600" dirty="0" smtClean="0"/>
              <a:t>» </a:t>
            </a:r>
            <a:r>
              <a:rPr lang="ru-RU" sz="1600" dirty="0"/>
              <a:t>– </a:t>
            </a:r>
            <a:r>
              <a:rPr lang="ru-RU" sz="1600" dirty="0" smtClean="0"/>
              <a:t>памятник истории г. Новокузнецк; </a:t>
            </a:r>
            <a:br>
              <a:rPr lang="ru-RU" sz="1600" dirty="0" smtClean="0"/>
            </a:br>
            <a:r>
              <a:rPr lang="ru-RU" sz="1600" dirty="0" smtClean="0"/>
              <a:t>7. </a:t>
            </a:r>
            <a:r>
              <a:rPr lang="ru-RU" sz="1600" b="1" dirty="0" smtClean="0"/>
              <a:t>Областная клиническая </a:t>
            </a:r>
            <a:r>
              <a:rPr lang="ru-RU" sz="1600" b="1" dirty="0" err="1" smtClean="0"/>
              <a:t>ортопедохирургичес</a:t>
            </a:r>
            <a:r>
              <a:rPr lang="ru-RU" sz="1600" b="1" dirty="0" smtClean="0"/>
              <a:t>-кая </a:t>
            </a:r>
            <a:r>
              <a:rPr lang="ru-RU" sz="1600" b="1" dirty="0" smtClean="0"/>
              <a:t>больница </a:t>
            </a:r>
            <a:r>
              <a:rPr lang="ru-RU" sz="1600" dirty="0" smtClean="0"/>
              <a:t>– памятник архитектуры г. Прокопьевск; </a:t>
            </a:r>
            <a:br>
              <a:rPr lang="ru-RU" sz="1600" dirty="0" smtClean="0"/>
            </a:br>
            <a:r>
              <a:rPr lang="ru-RU" sz="1600" dirty="0" smtClean="0"/>
              <a:t>8. </a:t>
            </a:r>
            <a:r>
              <a:rPr lang="ru-RU" sz="1600" b="1" dirty="0" err="1" smtClean="0"/>
              <a:t>Караканский</a:t>
            </a:r>
            <a:r>
              <a:rPr lang="ru-RU" sz="1600" b="1" dirty="0" smtClean="0"/>
              <a:t> хребет</a:t>
            </a:r>
            <a:r>
              <a:rPr lang="ru-RU" sz="1600" dirty="0" smtClean="0"/>
              <a:t>; </a:t>
            </a:r>
            <a:br>
              <a:rPr lang="ru-RU" sz="1600" dirty="0" smtClean="0"/>
            </a:br>
            <a:r>
              <a:rPr lang="ru-RU" sz="1600" dirty="0" smtClean="0"/>
              <a:t>9. </a:t>
            </a:r>
            <a:r>
              <a:rPr lang="ru-RU" sz="1600" b="1" dirty="0" err="1" smtClean="0"/>
              <a:t>Гурьевский</a:t>
            </a:r>
            <a:r>
              <a:rPr lang="ru-RU" sz="1600" b="1" dirty="0" smtClean="0"/>
              <a:t> металлургический завод</a:t>
            </a:r>
            <a:r>
              <a:rPr lang="ru-RU" sz="1600" dirty="0" smtClean="0"/>
              <a:t>; </a:t>
            </a:r>
            <a:br>
              <a:rPr lang="ru-RU" sz="1600" dirty="0" smtClean="0"/>
            </a:br>
            <a:r>
              <a:rPr lang="ru-RU" sz="1600" dirty="0" smtClean="0"/>
              <a:t>10. </a:t>
            </a:r>
            <a:r>
              <a:rPr lang="ru-RU" sz="1600" b="1" dirty="0" smtClean="0"/>
              <a:t>Краснобродский угольный разрез</a:t>
            </a:r>
            <a:r>
              <a:rPr lang="ru-RU" sz="1600" dirty="0" smtClean="0"/>
              <a:t>; </a:t>
            </a:r>
            <a:br>
              <a:rPr lang="ru-RU" sz="1600" dirty="0" smtClean="0"/>
            </a:br>
            <a:r>
              <a:rPr lang="ru-RU" sz="1600" dirty="0" smtClean="0"/>
              <a:t>11. </a:t>
            </a:r>
            <a:r>
              <a:rPr lang="ru-RU" sz="1600" b="1" dirty="0" err="1" smtClean="0"/>
              <a:t>Кольчугинский</a:t>
            </a:r>
            <a:r>
              <a:rPr lang="ru-RU" sz="1600" b="1" dirty="0" smtClean="0"/>
              <a:t> рудник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12. </a:t>
            </a:r>
            <a:r>
              <a:rPr lang="ru-RU" sz="1600" b="1" dirty="0" smtClean="0"/>
              <a:t>Свято-</a:t>
            </a:r>
            <a:r>
              <a:rPr lang="ru-RU" sz="1600" b="1" dirty="0" err="1" smtClean="0"/>
              <a:t>Серафимо</a:t>
            </a:r>
            <a:r>
              <a:rPr lang="ru-RU" sz="1600" b="1" dirty="0" smtClean="0"/>
              <a:t>-Покровский женский монастырь </a:t>
            </a:r>
            <a:r>
              <a:rPr lang="ru-RU" sz="1600" dirty="0" smtClean="0"/>
              <a:t>– г. Ленинск-Кузнецкий; </a:t>
            </a:r>
            <a:br>
              <a:rPr lang="ru-RU" sz="1600" dirty="0" smtClean="0"/>
            </a:br>
            <a:r>
              <a:rPr lang="ru-RU" sz="1600" dirty="0" smtClean="0"/>
              <a:t>13. </a:t>
            </a:r>
            <a:r>
              <a:rPr lang="ru-RU" sz="1600" dirty="0" smtClean="0"/>
              <a:t>«</a:t>
            </a:r>
            <a:r>
              <a:rPr lang="ru-RU" sz="1600" b="1" dirty="0" smtClean="0"/>
              <a:t>Поднебесные Зубья» </a:t>
            </a:r>
            <a:r>
              <a:rPr lang="ru-RU" sz="1600" dirty="0" smtClean="0"/>
              <a:t>– Междуреченский район; </a:t>
            </a:r>
            <a:br>
              <a:rPr lang="ru-RU" sz="1600" dirty="0" smtClean="0"/>
            </a:br>
            <a:r>
              <a:rPr lang="ru-RU" sz="1600" dirty="0" smtClean="0"/>
              <a:t>14. </a:t>
            </a:r>
            <a:r>
              <a:rPr lang="ru-RU" sz="1600" b="1" dirty="0" smtClean="0"/>
              <a:t>Церковь </a:t>
            </a:r>
            <a:r>
              <a:rPr lang="ru-RU" sz="1600" b="1" dirty="0" smtClean="0"/>
              <a:t>св. Андрея Критского </a:t>
            </a:r>
            <a:r>
              <a:rPr lang="ru-RU" sz="1600" dirty="0" smtClean="0"/>
              <a:t>– г. Тайга; 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63184" y="777832"/>
            <a:ext cx="4572000" cy="6060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15. </a:t>
            </a:r>
            <a:r>
              <a:rPr lang="ru-RU" sz="1600" b="1" dirty="0" err="1"/>
              <a:t>Азасская</a:t>
            </a:r>
            <a:r>
              <a:rPr lang="ru-RU" sz="1600" b="1" dirty="0"/>
              <a:t> пещера </a:t>
            </a:r>
            <a:r>
              <a:rPr lang="ru-RU" sz="1600" dirty="0"/>
              <a:t>– </a:t>
            </a:r>
            <a:r>
              <a:rPr lang="ru-RU" sz="1600" dirty="0" err="1"/>
              <a:t>Таштагольский</a:t>
            </a:r>
            <a:r>
              <a:rPr lang="ru-RU" sz="1600" dirty="0"/>
              <a:t> район;</a:t>
            </a:r>
          </a:p>
          <a:p>
            <a:pPr marL="0" indent="0">
              <a:buNone/>
            </a:pPr>
            <a:r>
              <a:rPr lang="ru-RU" sz="1600" dirty="0" smtClean="0"/>
              <a:t>16. </a:t>
            </a:r>
            <a:r>
              <a:rPr lang="ru-RU" sz="1600" b="1" dirty="0" smtClean="0"/>
              <a:t>Скульптура </a:t>
            </a:r>
            <a:r>
              <a:rPr lang="ru-RU" sz="1600" b="1" dirty="0" smtClean="0"/>
              <a:t>Золотая </a:t>
            </a:r>
            <a:r>
              <a:rPr lang="ru-RU" sz="1600" b="1" dirty="0" err="1" smtClean="0"/>
              <a:t>Шория</a:t>
            </a:r>
            <a:r>
              <a:rPr lang="ru-RU" sz="1600" b="1" dirty="0" smtClean="0"/>
              <a:t> </a:t>
            </a:r>
            <a:r>
              <a:rPr lang="ru-RU" sz="1600" dirty="0"/>
              <a:t>– </a:t>
            </a:r>
            <a:r>
              <a:rPr lang="ru-RU" sz="1600" dirty="0" err="1" smtClean="0"/>
              <a:t>Таштагольский</a:t>
            </a:r>
            <a:r>
              <a:rPr lang="ru-RU" sz="1600" dirty="0" smtClean="0"/>
              <a:t> район;</a:t>
            </a:r>
            <a:br>
              <a:rPr lang="ru-RU" sz="1600" dirty="0" smtClean="0"/>
            </a:br>
            <a:r>
              <a:rPr lang="ru-RU" sz="1600" dirty="0" smtClean="0"/>
              <a:t>17. </a:t>
            </a:r>
            <a:r>
              <a:rPr lang="ru-RU" sz="1600" b="1" dirty="0" smtClean="0"/>
              <a:t>Гора </a:t>
            </a:r>
            <a:r>
              <a:rPr lang="ru-RU" sz="1600" b="1" dirty="0" err="1" smtClean="0"/>
              <a:t>Мустаг</a:t>
            </a:r>
            <a:r>
              <a:rPr lang="ru-RU" sz="1600" b="1" dirty="0" smtClean="0"/>
              <a:t> </a:t>
            </a:r>
            <a:r>
              <a:rPr lang="ru-RU" sz="1600" dirty="0"/>
              <a:t>– </a:t>
            </a:r>
            <a:r>
              <a:rPr lang="ru-RU" sz="1600" dirty="0" err="1" smtClean="0"/>
              <a:t>Таштагольский</a:t>
            </a:r>
            <a:r>
              <a:rPr lang="ru-RU" sz="1600" dirty="0" smtClean="0"/>
              <a:t> район;</a:t>
            </a:r>
            <a:br>
              <a:rPr lang="ru-RU" sz="1600" dirty="0" smtClean="0"/>
            </a:br>
            <a:r>
              <a:rPr lang="ru-RU" sz="1600" dirty="0" smtClean="0"/>
              <a:t>18. </a:t>
            </a:r>
            <a:r>
              <a:rPr lang="ru-RU" sz="1600" b="1" dirty="0" smtClean="0"/>
              <a:t>Музей-заповедник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Трехречье</a:t>
            </a:r>
            <a:r>
              <a:rPr lang="ru-RU" sz="1600" dirty="0" smtClean="0"/>
              <a:t>» </a:t>
            </a:r>
            <a:r>
              <a:rPr lang="ru-RU" sz="1600" dirty="0"/>
              <a:t>– </a:t>
            </a:r>
            <a:r>
              <a:rPr lang="ru-RU" sz="1600" dirty="0" err="1" smtClean="0"/>
              <a:t>Таштагольский</a:t>
            </a:r>
            <a:r>
              <a:rPr lang="ru-RU" sz="1600" dirty="0" smtClean="0"/>
              <a:t> район; </a:t>
            </a:r>
            <a:br>
              <a:rPr lang="ru-RU" sz="1600" dirty="0" smtClean="0"/>
            </a:br>
            <a:r>
              <a:rPr lang="ru-RU" sz="1600" dirty="0" smtClean="0"/>
              <a:t>19. </a:t>
            </a:r>
            <a:r>
              <a:rPr lang="ru-RU" sz="1600" b="1" dirty="0" smtClean="0"/>
              <a:t>Мемориальный комплекс</a:t>
            </a:r>
            <a:r>
              <a:rPr lang="ru-RU" sz="1600" dirty="0" smtClean="0"/>
              <a:t>, посвященный памяти </a:t>
            </a:r>
            <a:r>
              <a:rPr lang="ru-RU" sz="1600" dirty="0" err="1" smtClean="0"/>
              <a:t>юргинцев</a:t>
            </a:r>
            <a:r>
              <a:rPr lang="ru-RU" sz="1600" dirty="0" smtClean="0"/>
              <a:t>, погибших в годы Великой Отечественной войны – г. Юрга;</a:t>
            </a:r>
            <a:br>
              <a:rPr lang="ru-RU" sz="1600" dirty="0" smtClean="0"/>
            </a:br>
            <a:r>
              <a:rPr lang="ru-RU" sz="1600" dirty="0" smtClean="0"/>
              <a:t>20. </a:t>
            </a:r>
            <a:r>
              <a:rPr lang="ru-RU" sz="1600" b="1" dirty="0" smtClean="0"/>
              <a:t>Историко-этнографический </a:t>
            </a:r>
            <a:r>
              <a:rPr lang="ru-RU" sz="1600" b="1" dirty="0" smtClean="0"/>
              <a:t>музей «</a:t>
            </a:r>
            <a:r>
              <a:rPr lang="ru-RU" sz="1600" b="1" dirty="0" err="1" smtClean="0"/>
              <a:t>Чолкой</a:t>
            </a:r>
            <a:r>
              <a:rPr lang="ru-RU" sz="1600" dirty="0" smtClean="0"/>
              <a:t>» </a:t>
            </a:r>
            <a:r>
              <a:rPr lang="ru-RU" sz="1600" dirty="0"/>
              <a:t>– </a:t>
            </a:r>
            <a:r>
              <a:rPr lang="ru-RU" sz="1600" dirty="0" err="1" smtClean="0"/>
              <a:t>Беловский</a:t>
            </a:r>
            <a:r>
              <a:rPr lang="ru-RU" sz="1600" dirty="0" smtClean="0"/>
              <a:t> район;</a:t>
            </a:r>
            <a:br>
              <a:rPr lang="ru-RU" sz="1600" dirty="0" smtClean="0"/>
            </a:br>
            <a:r>
              <a:rPr lang="ru-RU" sz="1600" dirty="0" smtClean="0"/>
              <a:t>21. </a:t>
            </a:r>
            <a:r>
              <a:rPr lang="ru-RU" sz="1600" b="1" dirty="0" err="1" smtClean="0"/>
              <a:t>Тюльберский</a:t>
            </a:r>
            <a:r>
              <a:rPr lang="ru-RU" sz="1600" b="1" dirty="0" smtClean="0"/>
              <a:t> городок </a:t>
            </a:r>
            <a:r>
              <a:rPr lang="ru-RU" sz="1600" dirty="0" smtClean="0"/>
              <a:t>– Кемеровский район; </a:t>
            </a:r>
            <a:br>
              <a:rPr lang="ru-RU" sz="1600" dirty="0" smtClean="0"/>
            </a:br>
            <a:r>
              <a:rPr lang="ru-RU" sz="1600" dirty="0" smtClean="0"/>
              <a:t>22. </a:t>
            </a:r>
            <a:r>
              <a:rPr lang="ru-RU" sz="1600" b="1" dirty="0" smtClean="0"/>
              <a:t>Природный </a:t>
            </a:r>
            <a:r>
              <a:rPr lang="ru-RU" sz="1600" b="1" dirty="0" smtClean="0"/>
              <a:t>и исторический объект </a:t>
            </a:r>
            <a:r>
              <a:rPr lang="ru-RU" sz="1600" dirty="0" smtClean="0"/>
              <a:t>«</a:t>
            </a:r>
            <a:r>
              <a:rPr lang="ru-RU" sz="1600" b="1" dirty="0" smtClean="0"/>
              <a:t>Золотой </a:t>
            </a:r>
            <a:r>
              <a:rPr lang="ru-RU" sz="1600" b="1" dirty="0" smtClean="0"/>
              <a:t>клад хана </a:t>
            </a:r>
            <a:r>
              <a:rPr lang="ru-RU" sz="1600" b="1" dirty="0" err="1" smtClean="0"/>
              <a:t>Кучума</a:t>
            </a:r>
            <a:r>
              <a:rPr lang="ru-RU" sz="1600" dirty="0"/>
              <a:t>» – </a:t>
            </a:r>
            <a:r>
              <a:rPr lang="ru-RU" sz="1600" dirty="0" smtClean="0"/>
              <a:t>Крапивинский район</a:t>
            </a:r>
            <a:br>
              <a:rPr lang="ru-RU" sz="1600" dirty="0" smtClean="0"/>
            </a:br>
            <a:r>
              <a:rPr lang="ru-RU" sz="1600" dirty="0" smtClean="0"/>
              <a:t>23. </a:t>
            </a:r>
            <a:r>
              <a:rPr lang="ru-RU" sz="1600" b="1" dirty="0" err="1" smtClean="0"/>
              <a:t>Салтымаковский</a:t>
            </a:r>
            <a:r>
              <a:rPr lang="ru-RU" sz="1600" b="1" dirty="0" smtClean="0"/>
              <a:t> хребет </a:t>
            </a:r>
            <a:r>
              <a:rPr lang="ru-RU" sz="1600" dirty="0" smtClean="0"/>
              <a:t>–Крапивинский район; </a:t>
            </a:r>
            <a:br>
              <a:rPr lang="ru-RU" sz="1600" dirty="0" smtClean="0"/>
            </a:br>
            <a:r>
              <a:rPr lang="ru-RU" sz="1600" dirty="0" smtClean="0"/>
              <a:t>24. </a:t>
            </a:r>
            <a:r>
              <a:rPr lang="ru-RU" sz="1600" b="1" dirty="0" smtClean="0"/>
              <a:t>Древняя </a:t>
            </a:r>
            <a:r>
              <a:rPr lang="ru-RU" sz="1600" b="1" dirty="0" smtClean="0"/>
              <a:t>окаменелость </a:t>
            </a:r>
            <a:r>
              <a:rPr lang="ru-RU" sz="1600" dirty="0" smtClean="0"/>
              <a:t>– геологический объект – Ленинск-Кузнецкий район; </a:t>
            </a:r>
            <a:br>
              <a:rPr lang="ru-RU" sz="1600" dirty="0" smtClean="0"/>
            </a:br>
            <a:r>
              <a:rPr lang="ru-RU" sz="1600" dirty="0" smtClean="0"/>
              <a:t>25. </a:t>
            </a:r>
            <a:r>
              <a:rPr lang="ru-RU" sz="1600" b="1" dirty="0" smtClean="0"/>
              <a:t>Липовый остров </a:t>
            </a:r>
            <a:r>
              <a:rPr lang="ru-RU" sz="1600" dirty="0" smtClean="0"/>
              <a:t>– Новокузнецкий район; </a:t>
            </a:r>
            <a:br>
              <a:rPr lang="ru-RU" sz="1600" dirty="0" smtClean="0"/>
            </a:br>
            <a:r>
              <a:rPr lang="ru-RU" sz="1600" dirty="0" smtClean="0"/>
              <a:t>26. </a:t>
            </a:r>
            <a:r>
              <a:rPr lang="ru-RU" sz="1600" b="1" dirty="0" smtClean="0"/>
              <a:t>Белокаменный плес на р. Кия </a:t>
            </a:r>
            <a:r>
              <a:rPr lang="ru-RU" sz="1600" dirty="0" smtClean="0"/>
              <a:t>– </a:t>
            </a:r>
            <a:r>
              <a:rPr lang="ru-RU" sz="1600" dirty="0" err="1" smtClean="0"/>
              <a:t>Тисульский</a:t>
            </a:r>
            <a:r>
              <a:rPr lang="ru-RU" sz="1600" dirty="0" smtClean="0"/>
              <a:t> район; </a:t>
            </a:r>
            <a:br>
              <a:rPr lang="ru-RU" sz="1600" dirty="0" smtClean="0"/>
            </a:br>
            <a:r>
              <a:rPr lang="ru-RU" sz="1600" dirty="0" smtClean="0"/>
              <a:t>27. </a:t>
            </a:r>
            <a:r>
              <a:rPr lang="ru-RU" sz="1600" b="1" dirty="0" smtClean="0"/>
              <a:t>Мемориальный </a:t>
            </a:r>
            <a:r>
              <a:rPr lang="ru-RU" sz="1600" b="1" dirty="0" smtClean="0"/>
              <a:t>дом с усадьбой В. Федорова </a:t>
            </a:r>
            <a:r>
              <a:rPr lang="ru-RU" sz="1600" dirty="0" smtClean="0"/>
              <a:t>– д. </a:t>
            </a:r>
            <a:r>
              <a:rPr lang="ru-RU" sz="1600" dirty="0" err="1" smtClean="0"/>
              <a:t>Марьевка</a:t>
            </a:r>
            <a:r>
              <a:rPr lang="ru-RU" sz="1600" dirty="0" smtClean="0"/>
              <a:t> </a:t>
            </a:r>
            <a:r>
              <a:rPr lang="ru-RU" sz="1600" dirty="0" err="1" smtClean="0"/>
              <a:t>Яйский</a:t>
            </a:r>
            <a:r>
              <a:rPr lang="ru-RU" sz="1600" dirty="0" smtClean="0"/>
              <a:t> район; </a:t>
            </a:r>
            <a:br>
              <a:rPr lang="ru-RU" sz="1600" dirty="0" smtClean="0"/>
            </a:br>
            <a:r>
              <a:rPr lang="ru-RU" sz="1600" dirty="0" smtClean="0"/>
              <a:t>28. </a:t>
            </a:r>
            <a:r>
              <a:rPr lang="ru-RU" sz="1600" b="1" dirty="0" smtClean="0"/>
              <a:t>Аэродром </a:t>
            </a:r>
            <a:r>
              <a:rPr lang="ru-RU" sz="1600" b="1" dirty="0" err="1" smtClean="0"/>
              <a:t>Танай</a:t>
            </a:r>
            <a:r>
              <a:rPr lang="ru-RU" sz="1600" b="1" dirty="0" smtClean="0"/>
              <a:t> </a:t>
            </a:r>
            <a:r>
              <a:rPr lang="ru-RU" sz="1600" dirty="0" smtClean="0"/>
              <a:t>– Промышленновский район.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25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5" y="332656"/>
            <a:ext cx="2808312" cy="1080120"/>
          </a:xfrm>
        </p:spPr>
        <p:txBody>
          <a:bodyPr>
            <a:noAutofit/>
          </a:bodyPr>
          <a:lstStyle/>
          <a:p>
            <a:r>
              <a:rPr lang="ru-RU" sz="2400" b="1" dirty="0"/>
              <a:t>1. Поднебесные Зубья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г. Междуреченск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040188" cy="44253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Горный </a:t>
            </a:r>
            <a:r>
              <a:rPr lang="ru-RU" dirty="0"/>
              <a:t>хребет </a:t>
            </a:r>
            <a:r>
              <a:rPr lang="ru-RU" dirty="0" err="1" smtClean="0"/>
              <a:t>Тигер-Тыш</a:t>
            </a:r>
            <a:r>
              <a:rPr lang="ru-RU" dirty="0" smtClean="0"/>
              <a:t>, </a:t>
            </a:r>
            <a:r>
              <a:rPr lang="ru-RU" dirty="0"/>
              <a:t>в переводе с тюркского – Поднебесные </a:t>
            </a:r>
            <a:r>
              <a:rPr lang="ru-RU" dirty="0" smtClean="0"/>
              <a:t>Зубья, расположен </a:t>
            </a:r>
            <a:r>
              <a:rPr lang="ru-RU" dirty="0"/>
              <a:t>на юге </a:t>
            </a:r>
            <a:r>
              <a:rPr lang="ru-RU" dirty="0" smtClean="0"/>
              <a:t>живописнейшего Кузнецкого Алатау, в </a:t>
            </a:r>
            <a:r>
              <a:rPr lang="ru-RU" dirty="0"/>
              <a:t>60 км к востоку от г. Междуреченска</a:t>
            </a:r>
            <a:r>
              <a:rPr lang="ru-RU" dirty="0" smtClean="0"/>
              <a:t>. </a:t>
            </a:r>
            <a:r>
              <a:rPr lang="ru-RU" dirty="0"/>
              <a:t>Это удивительное место, напоминающее альпийские заснеженные вершины. Растянулся хребет почти на 90 км вдоль реки Томи. </a:t>
            </a:r>
          </a:p>
        </p:txBody>
      </p:sp>
      <p:pic>
        <p:nvPicPr>
          <p:cNvPr id="6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3096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0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ratanews.ru/i/editor_upload/images/tiger-ty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68" y="10304"/>
            <a:ext cx="6080780" cy="44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emoblast.ru/uploads/2012/03/Podnebesnye-Zuby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" y="2996952"/>
            <a:ext cx="5125184" cy="38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emoblast.ru/uploads/2012/03/Podnebesnye-Zub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652"/>
            <a:ext cx="5424537" cy="40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emoblast.ru/uploads/2012/03/Podnebesnye-Zuby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85570"/>
            <a:ext cx="5554568" cy="41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64910"/>
            <a:ext cx="3168352" cy="936104"/>
          </a:xfrm>
        </p:spPr>
        <p:txBody>
          <a:bodyPr>
            <a:normAutofit/>
          </a:bodyPr>
          <a:lstStyle/>
          <a:p>
            <a:r>
              <a:rPr lang="ru-RU" sz="2400" dirty="0"/>
              <a:t>2. </a:t>
            </a:r>
            <a:r>
              <a:rPr lang="ru-RU" sz="2400" b="1" dirty="0"/>
              <a:t>Томская </a:t>
            </a:r>
            <a:r>
              <a:rPr lang="ru-RU" sz="2400" b="1" dirty="0" err="1"/>
              <a:t>Писаница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Яшкинский</a:t>
            </a:r>
            <a:r>
              <a:rPr lang="ru-RU" sz="2400" dirty="0"/>
              <a:t> район</a:t>
            </a:r>
            <a:r>
              <a:rPr lang="ru-RU" sz="2400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4040188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На </a:t>
            </a:r>
            <a:r>
              <a:rPr lang="ru-RU" dirty="0"/>
              <a:t>правом скалистом берегу р. Томь в границах </a:t>
            </a:r>
            <a:r>
              <a:rPr lang="ru-RU" dirty="0" err="1"/>
              <a:t>Яшкинского</a:t>
            </a:r>
            <a:r>
              <a:rPr lang="ru-RU" dirty="0"/>
              <a:t> района </a:t>
            </a:r>
            <a:r>
              <a:rPr lang="ru-RU" dirty="0" smtClean="0"/>
              <a:t>находится историко-культурный </a:t>
            </a:r>
            <a:r>
              <a:rPr lang="ru-RU" dirty="0"/>
              <a:t>музей-заповедник «Томская </a:t>
            </a:r>
            <a:r>
              <a:rPr lang="ru-RU" dirty="0" err="1"/>
              <a:t>писаница</a:t>
            </a:r>
            <a:r>
              <a:rPr lang="ru-RU" dirty="0"/>
              <a:t>». Основа музея – древнее </a:t>
            </a:r>
            <a:r>
              <a:rPr lang="ru-RU" dirty="0" smtClean="0"/>
              <a:t>святилище. </a:t>
            </a:r>
            <a:r>
              <a:rPr lang="ru-RU" dirty="0"/>
              <a:t>Томская </a:t>
            </a:r>
            <a:r>
              <a:rPr lang="ru-RU" dirty="0" err="1"/>
              <a:t>писаница</a:t>
            </a:r>
            <a:r>
              <a:rPr lang="ru-RU" dirty="0"/>
              <a:t>, одно из самых известных в Западной Сибири местонахождений наскальных </a:t>
            </a:r>
            <a:r>
              <a:rPr lang="ru-RU" dirty="0" smtClean="0"/>
              <a:t>изображений. </a:t>
            </a:r>
            <a:r>
              <a:rPr lang="ru-RU" dirty="0"/>
              <a:t>Музей-заповедник – большой современный комплекс, который состоит из отдельных экспозиций, раскрывающих загадки истории и природы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kemoblast.ru/uploads/2012/03/Tomskaya-Pisanits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93" y="0"/>
            <a:ext cx="5153456" cy="34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ratanews.ru/i/editor_upload/images/tomskaya_pisa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060848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emoblast.ru/uploads/2012/03/Tomskaya-Pisanitsa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4" y="3843052"/>
            <a:ext cx="4361988" cy="29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emoblast.ru/uploads/2012/03/Tomskaya-Pisanits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" y="20216"/>
            <a:ext cx="3643137" cy="54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emoblast.ru/uploads/2012/03/Tomskaya-Pisanits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80" y="954808"/>
            <a:ext cx="4023604" cy="59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kemoblast.ru/uploads/2012/03/Tomskaya-Pisanitsa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15" y="692696"/>
            <a:ext cx="4396911" cy="58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2952328" cy="1143000"/>
          </a:xfrm>
        </p:spPr>
        <p:txBody>
          <a:bodyPr>
            <a:noAutofit/>
          </a:bodyPr>
          <a:lstStyle/>
          <a:p>
            <a:r>
              <a:rPr lang="ru-RU" sz="2400" dirty="0"/>
              <a:t>3. </a:t>
            </a:r>
            <a:r>
              <a:rPr lang="ru-RU" sz="2400" b="1" dirty="0"/>
              <a:t>Кузнецкая </a:t>
            </a:r>
            <a:r>
              <a:rPr lang="ru-RU" sz="2400" b="1" dirty="0" smtClean="0"/>
              <a:t>крепость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(г. Новокузнецк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1700808"/>
            <a:ext cx="4291708" cy="49685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Историко-архитектурный </a:t>
            </a:r>
            <a:r>
              <a:rPr lang="ru-RU" dirty="0"/>
              <a:t>музей «Кузнецкая крепость</a:t>
            </a:r>
            <a:r>
              <a:rPr lang="ru-RU" dirty="0" smtClean="0"/>
              <a:t>» – </a:t>
            </a:r>
            <a:r>
              <a:rPr lang="ru-RU" dirty="0"/>
              <a:t>памятник истории, военно-инженерного искусства и архитектуры федерального значения. Крепость, заложенная на горе Вознесенской в 1799 г., является уникальным архитектурным памятником для всей Западной Сибири, так как является единственным каменным фортификационным сооружением XIX века, сохранившимся до наших дней.</a:t>
            </a:r>
          </a:p>
        </p:txBody>
      </p:sp>
      <p:pic>
        <p:nvPicPr>
          <p:cNvPr id="4" name="Picture 7" descr="C:\Users\User\Pictures\Картинки\Анимация\аОформление\Ale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15742"/>
            <a:ext cx="354707" cy="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Кузба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Кузбасс</Template>
  <TotalTime>130</TotalTime>
  <Words>772</Words>
  <Application>Microsoft Office PowerPoint</Application>
  <PresentationFormat>Экран (4:3)</PresentationFormat>
  <Paragraphs>38</Paragraphs>
  <Slides>28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Кузбасс</vt:lpstr>
      <vt:lpstr>7 чудес  Кузбасса</vt:lpstr>
      <vt:lpstr>Презентация PowerPoint</vt:lpstr>
      <vt:lpstr>1. Поднебесные Зубья  (г. Междуреченск)</vt:lpstr>
      <vt:lpstr>Презентация PowerPoint</vt:lpstr>
      <vt:lpstr>Презентация PowerPoint</vt:lpstr>
      <vt:lpstr>2. Томская Писаница (Яшкинский район)</vt:lpstr>
      <vt:lpstr>Презентация PowerPoint</vt:lpstr>
      <vt:lpstr>Презентация PowerPoint</vt:lpstr>
      <vt:lpstr>3. Кузнецкая крепость  (г. Новокузнецк)</vt:lpstr>
      <vt:lpstr>Презентация PowerPoint</vt:lpstr>
      <vt:lpstr>Презентация PowerPoint</vt:lpstr>
      <vt:lpstr>4. Азасская  пещера (Таштагольский район)</vt:lpstr>
      <vt:lpstr>Презентация PowerPoint</vt:lpstr>
      <vt:lpstr>Презентация PowerPoint</vt:lpstr>
      <vt:lpstr>5. Скульптура «Золотая Шория»  (г. Таштагол)</vt:lpstr>
      <vt:lpstr>Презентация PowerPoint</vt:lpstr>
      <vt:lpstr>Презентация PowerPoint</vt:lpstr>
      <vt:lpstr>6. Город Мариинск</vt:lpstr>
      <vt:lpstr>Презентация PowerPoint</vt:lpstr>
      <vt:lpstr>Презентация PowerPoint</vt:lpstr>
      <vt:lpstr>Презентация PowerPoint</vt:lpstr>
      <vt:lpstr>7. Монумент  «Память шахтерам Кузбасса»  (г. Кемерово)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претендентов на звание «Чудо Кузбасса»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чудес Кузбасса</dc:title>
  <dc:creator>User</dc:creator>
  <cp:lastModifiedBy>User</cp:lastModifiedBy>
  <cp:revision>22</cp:revision>
  <dcterms:created xsi:type="dcterms:W3CDTF">2012-12-05T14:47:03Z</dcterms:created>
  <dcterms:modified xsi:type="dcterms:W3CDTF">2012-12-05T23:44:58Z</dcterms:modified>
</cp:coreProperties>
</file>